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3" r:id="rId6"/>
    <p:sldId id="264" r:id="rId7"/>
    <p:sldId id="265" r:id="rId8"/>
    <p:sldId id="266" r:id="rId9"/>
    <p:sldId id="267" r:id="rId10"/>
    <p:sldId id="268" r:id="rId11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38" d="100"/>
          <a:sy n="138" d="100"/>
        </p:scale>
        <p:origin x="83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68a91ed8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68a91ed8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92443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83e487ce19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83e487ce19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2868a91ed8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2868a91ed8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84eb096261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84eb096261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84eb096261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84eb096261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8624f8dad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8624f8dad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2868a91ed84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2868a91ed84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8624f8dadc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8624f8dadc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28624f8dadc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28624f8dadc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it"/>
              <a:t>‹N›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po-sam.inria.fr/fungraph/3d-gaussian-splatting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arxiv.org/pdf/2104.00677.pdf" TargetMode="External"/><Relationship Id="rId4" Type="http://schemas.openxmlformats.org/officeDocument/2006/relationships/hyperlink" Target="https://arxiv.org/pdf/2012.02190.pdf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2.mp4"/><Relationship Id="rId7" Type="http://schemas.openxmlformats.org/officeDocument/2006/relationships/image" Target="../media/image5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8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2.mp4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4.mp4"/><Relationship Id="rId7" Type="http://schemas.openxmlformats.org/officeDocument/2006/relationships/image" Target="../media/image7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notesSlide" Target="../notesSlides/notesSlide9.xml"/><Relationship Id="rId5" Type="http://schemas.openxmlformats.org/officeDocument/2006/relationships/slideLayout" Target="../slideLayouts/slideLayout3.xml"/><Relationship Id="rId4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0" y="1385675"/>
            <a:ext cx="9144000" cy="2052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000">
                <a:solidFill>
                  <a:schemeClr val="lt1"/>
                </a:solidFill>
              </a:rPr>
              <a:t>Neural Radiance Field per la ricostruzione e la segmentazione di scene 3D da immagini 2D</a:t>
            </a:r>
            <a:endParaRPr sz="30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333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</a:rPr>
              <a:t>Elaborato in:</a:t>
            </a:r>
            <a:endParaRPr sz="1200">
              <a:solidFill>
                <a:schemeClr val="lt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200">
                <a:solidFill>
                  <a:schemeClr val="lt1"/>
                </a:solidFill>
              </a:rPr>
              <a:t>Computer Graphics</a:t>
            </a:r>
            <a:endParaRPr sz="1200">
              <a:solidFill>
                <a:schemeClr val="lt1"/>
              </a:solidFill>
            </a:endParaRPr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238025" y="387650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dk1"/>
                </a:solidFill>
              </a:rPr>
              <a:t>DIPARTIMENTO DI INFORMATICA – SCIENZA E INGEGNERIA </a:t>
            </a:r>
            <a:endParaRPr sz="130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300">
                <a:solidFill>
                  <a:schemeClr val="dk1"/>
                </a:solidFill>
              </a:rPr>
              <a:t>Corso di Laurea in Ingegneria e Scienze Informatiche</a:t>
            </a:r>
            <a:endParaRPr sz="1300">
              <a:solidFill>
                <a:schemeClr val="dk1"/>
              </a:solidFill>
            </a:endParaRPr>
          </a:p>
        </p:txBody>
      </p:sp>
      <p:sp>
        <p:nvSpPr>
          <p:cNvPr id="56" name="Google Shape;56;p13"/>
          <p:cNvSpPr txBox="1"/>
          <p:nvPr/>
        </p:nvSpPr>
        <p:spPr>
          <a:xfrm>
            <a:off x="238025" y="4060275"/>
            <a:ext cx="26949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Relatore: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Prof. Damiana Lazzaro</a:t>
            </a:r>
            <a:endParaRPr/>
          </a:p>
        </p:txBody>
      </p:sp>
      <p:sp>
        <p:nvSpPr>
          <p:cNvPr id="57" name="Google Shape;57;p13"/>
          <p:cNvSpPr txBox="1"/>
          <p:nvPr/>
        </p:nvSpPr>
        <p:spPr>
          <a:xfrm>
            <a:off x="6455175" y="4060275"/>
            <a:ext cx="19455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Presentata da: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Marco Pesic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355" dirty="0">
                <a:solidFill>
                  <a:schemeClr val="lt1"/>
                </a:solidFill>
              </a:rPr>
              <a:t>	Problematiche</a:t>
            </a:r>
            <a:endParaRPr sz="3355" dirty="0">
              <a:solidFill>
                <a:schemeClr val="lt1"/>
              </a:solidFill>
            </a:endParaRPr>
          </a:p>
        </p:txBody>
      </p:sp>
      <p:sp>
        <p:nvSpPr>
          <p:cNvPr id="126" name="Google Shape;126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 dirty="0">
                <a:solidFill>
                  <a:schemeClr val="dk1"/>
                </a:solidFill>
              </a:rPr>
              <a:t>La presenza di artefatti geometrici nelle predizioni con nuove posizioni della camera, influisce negativamente nella ricostruzione 3D della scena.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 dirty="0">
                <a:solidFill>
                  <a:schemeClr val="dk1"/>
                </a:solidFill>
              </a:rPr>
              <a:t>Tempo di training e inferenza elevato (adoperando l’archittettura NeRF originale).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 dirty="0">
                <a:solidFill>
                  <a:schemeClr val="dk1"/>
                </a:solidFill>
              </a:rPr>
              <a:t>Non funziona bene con sparse-Views (8-10 immagini).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it" dirty="0">
                <a:solidFill>
                  <a:schemeClr val="dk1"/>
                </a:solidFill>
              </a:rPr>
              <a:t>Possibile soluzione ai primi 2 problemi è utilizzare </a:t>
            </a:r>
            <a:r>
              <a:rPr lang="it" dirty="0">
                <a:solidFill>
                  <a:schemeClr val="dk1"/>
                </a:solidFill>
                <a:hlinkClick r:id="rId3"/>
              </a:rPr>
              <a:t>3d gaussian splatting NeRF</a:t>
            </a:r>
            <a:r>
              <a:rPr lang="it" dirty="0">
                <a:solidFill>
                  <a:schemeClr val="dk1"/>
                </a:solidFill>
              </a:rPr>
              <a:t>.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</a:pPr>
            <a:r>
              <a:rPr lang="it" dirty="0">
                <a:solidFill>
                  <a:schemeClr val="dk1"/>
                </a:solidFill>
              </a:rPr>
              <a:t>Per risolvere l’ultimo problema si potrebbe provare ad adoperare soluzioni simili a </a:t>
            </a:r>
            <a:r>
              <a:rPr lang="it" dirty="0">
                <a:solidFill>
                  <a:schemeClr val="dk1"/>
                </a:solidFill>
                <a:hlinkClick r:id="rId4"/>
              </a:rPr>
              <a:t>PixelNeRF</a:t>
            </a:r>
            <a:r>
              <a:rPr lang="it" dirty="0">
                <a:solidFill>
                  <a:schemeClr val="dk1"/>
                </a:solidFill>
              </a:rPr>
              <a:t> e </a:t>
            </a:r>
            <a:r>
              <a:rPr lang="it-IT" dirty="0" err="1">
                <a:solidFill>
                  <a:schemeClr val="dk1"/>
                </a:solidFill>
                <a:hlinkClick r:id="rId5"/>
              </a:rPr>
              <a:t>DietNeRF</a:t>
            </a:r>
            <a:endParaRPr lang="it"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endParaRPr lang="it" dirty="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65720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355">
                <a:solidFill>
                  <a:schemeClr val="lt1"/>
                </a:solidFill>
              </a:rPr>
              <a:t>Obiettivi</a:t>
            </a:r>
            <a:endParaRPr sz="3355">
              <a:solidFill>
                <a:schemeClr val="lt1"/>
              </a:solidFill>
            </a:endParaRPr>
          </a:p>
        </p:txBody>
      </p:sp>
      <p:sp>
        <p:nvSpPr>
          <p:cNvPr id="63" name="Google Shape;63;p14"/>
          <p:cNvSpPr txBox="1">
            <a:spLocks noGrp="1"/>
          </p:cNvSpPr>
          <p:nvPr>
            <p:ph type="body" idx="1"/>
          </p:nvPr>
        </p:nvSpPr>
        <p:spPr>
          <a:xfrm>
            <a:off x="311700" y="2792825"/>
            <a:ext cx="8520600" cy="177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64" name="Google Shape;64;p14"/>
          <p:cNvSpPr txBox="1"/>
          <p:nvPr/>
        </p:nvSpPr>
        <p:spPr>
          <a:xfrm>
            <a:off x="243175" y="1260075"/>
            <a:ext cx="8452200" cy="156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 sz="1800"/>
              <a:t>L’obiettivo della tesi è di allenare una rete NeRF per produrre la segmentazione semantica e la ricostruzione della scena 3D con poche immagini in input.</a:t>
            </a:r>
            <a:endParaRPr sz="18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it" sz="1800"/>
              <a:t>Utilizzare la rete NeRF allenata per generare nuovi dati per allenare altri modelli di segmentazione semantica.</a:t>
            </a:r>
            <a:endParaRPr sz="18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	</a:t>
            </a:r>
            <a:r>
              <a:rPr lang="it" sz="3355">
                <a:solidFill>
                  <a:schemeClr val="lt1"/>
                </a:solidFill>
              </a:rPr>
              <a:t>NeRF:Neural Radiance Field (Midenhall2020)</a:t>
            </a:r>
            <a:endParaRPr sz="1100">
              <a:solidFill>
                <a:srgbClr val="505B62"/>
              </a:solidFill>
              <a:highlight>
                <a:srgbClr val="EBEBEB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355">
                <a:solidFill>
                  <a:schemeClr val="lt1"/>
                </a:solidFill>
              </a:rPr>
              <a:t>)</a:t>
            </a:r>
            <a:endParaRPr sz="3355">
              <a:solidFill>
                <a:schemeClr val="lt1"/>
              </a:solidFill>
            </a:endParaRPr>
          </a:p>
        </p:txBody>
      </p:sp>
      <p:sp>
        <p:nvSpPr>
          <p:cNvPr id="70" name="Google Shape;70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Neural Radiance Field è un approccio innovativo nell’ambito di computer graphics e visione artificiale che mira a ricostruire scene 3D partendo da una collezione di immagini 2D calibrate della scena.</a:t>
            </a:r>
            <a:endParaRPr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dk1"/>
                </a:solidFill>
              </a:rPr>
              <a:t>Il processo di allenamento è descrivibile in 3 fasi: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it">
                <a:solidFill>
                  <a:schemeClr val="dk1"/>
                </a:solidFill>
              </a:rPr>
              <a:t>si fanno partire raggi dalla telecamera per campionare un insieme di punti 3D.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it">
                <a:solidFill>
                  <a:schemeClr val="dk1"/>
                </a:solidFill>
              </a:rPr>
              <a:t>i punti campionati e le direzioni di vista vengono date in input ad una rete neurale MLP che produce in output un insieme di colori e di densità.</a:t>
            </a:r>
            <a:endParaRPr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AutoNum type="arabicPeriod"/>
            </a:pPr>
            <a:r>
              <a:rPr lang="it">
                <a:solidFill>
                  <a:schemeClr val="dk1"/>
                </a:solidFill>
              </a:rPr>
              <a:t>vengono utilizzate tecniche classiche di volume rendering per accumulare questi colori e densità in un’immagine 2D.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1039025" y="4907700"/>
            <a:ext cx="14700" cy="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5"/>
          <p:cNvSpPr txBox="1"/>
          <p:nvPr/>
        </p:nvSpPr>
        <p:spPr>
          <a:xfrm>
            <a:off x="311700" y="4834050"/>
            <a:ext cx="8452200" cy="15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100"/>
              <a:t>Midenhall et al. 2020 </a:t>
            </a:r>
            <a:r>
              <a:rPr lang="it" sz="1100">
                <a:solidFill>
                  <a:srgbClr val="505B62"/>
                </a:solidFill>
                <a:highlight>
                  <a:srgbClr val="EBEBEB"/>
                </a:highlight>
              </a:rPr>
              <a:t>NeRF: Representing Scenes as Neural Radiance Fields for View Synthesis</a:t>
            </a:r>
            <a:endParaRPr sz="1100">
              <a:solidFill>
                <a:srgbClr val="505B62"/>
              </a:solidFill>
              <a:highlight>
                <a:srgbClr val="EBEBEB"/>
              </a:highlight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45720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355">
                <a:solidFill>
                  <a:schemeClr val="lt1"/>
                </a:solidFill>
              </a:rPr>
              <a:t>NeRF:Neural Radiance Field</a:t>
            </a:r>
            <a:endParaRPr sz="3355">
              <a:solidFill>
                <a:schemeClr val="lt1"/>
              </a:solidFill>
            </a:endParaRPr>
          </a:p>
        </p:txBody>
      </p:sp>
      <p:sp>
        <p:nvSpPr>
          <p:cNvPr id="78" name="Google Shape;78;p16"/>
          <p:cNvSpPr txBox="1">
            <a:spLocks noGrp="1"/>
          </p:cNvSpPr>
          <p:nvPr>
            <p:ph type="body" idx="1"/>
          </p:nvPr>
        </p:nvSpPr>
        <p:spPr>
          <a:xfrm>
            <a:off x="2380150" y="1727100"/>
            <a:ext cx="4853100" cy="9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5" y="1690400"/>
            <a:ext cx="9144032" cy="2531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0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</a:rPr>
              <a:t>	</a:t>
            </a:r>
            <a:r>
              <a:rPr lang="it" sz="3355">
                <a:solidFill>
                  <a:schemeClr val="lt1"/>
                </a:solidFill>
              </a:rPr>
              <a:t>Semantic-NeRF(Zhi et al.2021)</a:t>
            </a:r>
            <a:endParaRPr sz="3355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>
                <a:solidFill>
                  <a:schemeClr val="lt1"/>
                </a:solidFill>
              </a:rPr>
              <a:t>	</a:t>
            </a:r>
            <a:endParaRPr sz="3355">
              <a:solidFill>
                <a:schemeClr val="lt1"/>
              </a:solidFill>
            </a:endParaRPr>
          </a:p>
        </p:txBody>
      </p:sp>
      <p:sp>
        <p:nvSpPr>
          <p:cNvPr id="110" name="Google Shape;110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7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00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it">
                <a:solidFill>
                  <a:schemeClr val="dk1"/>
                </a:solidFill>
              </a:rPr>
              <a:t>Semantic-NeRF oltre a ricostruire la scena 3d riesce a produrre una segmentazione semantica della scena, sfruttando la geometria imparata.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11" name="Google Shape;11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4625" y="1886575"/>
            <a:ext cx="5334683" cy="2952125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20"/>
          <p:cNvSpPr txBox="1"/>
          <p:nvPr/>
        </p:nvSpPr>
        <p:spPr>
          <a:xfrm>
            <a:off x="508450" y="4856100"/>
            <a:ext cx="8282700" cy="16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1000"/>
              <a:t>Zhi et al. 2021 </a:t>
            </a:r>
            <a:r>
              <a:rPr lang="it" sz="1100">
                <a:solidFill>
                  <a:srgbClr val="505B62"/>
                </a:solidFill>
                <a:highlight>
                  <a:srgbClr val="EBEBEB"/>
                </a:highlight>
              </a:rPr>
              <a:t>In-Place Scene Labelling and Understanding with Implicit Scene Representation</a:t>
            </a:r>
            <a:endParaRPr sz="1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	</a:t>
            </a:r>
            <a:r>
              <a:rPr lang="it" sz="3355">
                <a:solidFill>
                  <a:schemeClr val="lt1"/>
                </a:solidFill>
              </a:rPr>
              <a:t>Semantic-NeRF</a:t>
            </a:r>
            <a:endParaRPr sz="3355">
              <a:solidFill>
                <a:schemeClr val="lt1"/>
              </a:solidFill>
            </a:endParaRPr>
          </a:p>
        </p:txBody>
      </p:sp>
      <p:sp>
        <p:nvSpPr>
          <p:cNvPr id="118" name="Google Shape;118;p2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125" y="1200150"/>
            <a:ext cx="4667250" cy="2743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6800" y="2262250"/>
            <a:ext cx="3497476" cy="1136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2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lt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 sz="3355" dirty="0">
                <a:solidFill>
                  <a:schemeClr val="lt1"/>
                </a:solidFill>
              </a:rPr>
              <a:t>	Dettagli Allenamento Semantic-NeRF</a:t>
            </a:r>
            <a:endParaRPr sz="3355" dirty="0">
              <a:solidFill>
                <a:schemeClr val="lt1"/>
              </a:solidFill>
            </a:endParaRPr>
          </a:p>
        </p:txBody>
      </p:sp>
      <p:sp>
        <p:nvSpPr>
          <p:cNvPr id="126" name="Google Shape;126;p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 dirty="0">
                <a:solidFill>
                  <a:schemeClr val="dk1"/>
                </a:solidFill>
              </a:rPr>
              <a:t>optimizer Adam con learning rate 5e-4 senza weight decay 𝛽 = (0.9, 0.999)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 dirty="0">
                <a:solidFill>
                  <a:schemeClr val="dk1"/>
                </a:solidFill>
              </a:rPr>
              <a:t>come scheduler la funzione lr*(0.1*global_step*250000), dove global_step corrisponde all’iterazione di allenamento (numero di batch dati in input) , alleniamo il modello per 200k iterazioni totali.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 dirty="0">
                <a:solidFill>
                  <a:schemeClr val="dk1"/>
                </a:solidFill>
              </a:rPr>
              <a:t>come batch size 65536 raggi con 64 punti per raggio. Ogni batch size contiene solo i raggi per una determinata immagine.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 dirty="0">
                <a:solidFill>
                  <a:schemeClr val="dk1"/>
                </a:solidFill>
              </a:rPr>
              <a:t>Allenata su una Nvidia T4 con 15GB VRAM per 17h.</a:t>
            </a: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-IT" dirty="0">
                <a:solidFill>
                  <a:schemeClr val="dk1"/>
                </a:solidFill>
              </a:rPr>
              <a:t>In alternativa su una Nvidia A100 con 48GB VRAM ci impiega circa 5h.</a:t>
            </a:r>
            <a:endParaRPr dirty="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it" dirty="0">
                <a:solidFill>
                  <a:schemeClr val="dk1"/>
                </a:solidFill>
              </a:rPr>
              <a:t>Utilizziamo il replica Dataset con immagini di risoluzione 320x240. Il training set e il test set sono entrambi formati da 180 immagini ciascuno.</a:t>
            </a:r>
            <a:endParaRPr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	</a:t>
            </a:r>
            <a:r>
              <a:rPr lang="it" sz="3355">
                <a:solidFill>
                  <a:schemeClr val="lt1"/>
                </a:solidFill>
              </a:rPr>
              <a:t>Semantic-NeRF</a:t>
            </a:r>
            <a:endParaRPr sz="3355">
              <a:solidFill>
                <a:schemeClr val="lt1"/>
              </a:solidFill>
            </a:endParaRPr>
          </a:p>
        </p:txBody>
      </p:sp>
      <p:sp>
        <p:nvSpPr>
          <p:cNvPr id="132" name="Google Shape;132;p2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3" name="rgb (17)">
            <a:hlinkClick r:id="" action="ppaction://media"/>
            <a:extLst>
              <a:ext uri="{FF2B5EF4-FFF2-40B4-BE49-F238E27FC236}">
                <a16:creationId xmlns:a16="http://schemas.microsoft.com/office/drawing/2014/main" id="{E242F03C-9393-30A1-63D6-F8C5C249C9B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0400" y="1454441"/>
            <a:ext cx="3921600" cy="2941200"/>
          </a:xfrm>
          <a:prstGeom prst="rect">
            <a:avLst/>
          </a:prstGeom>
        </p:spPr>
      </p:pic>
      <p:pic>
        <p:nvPicPr>
          <p:cNvPr id="4" name="vis_sems17">
            <a:hlinkClick r:id="" action="ppaction://media"/>
            <a:extLst>
              <a:ext uri="{FF2B5EF4-FFF2-40B4-BE49-F238E27FC236}">
                <a16:creationId xmlns:a16="http://schemas.microsoft.com/office/drawing/2014/main" id="{6CD90A58-DE41-C5A0-AF56-22DF82D3124C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572000" y="1454441"/>
            <a:ext cx="3921600" cy="2941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96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9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4"/>
          <p:cNvSpPr txBox="1">
            <a:spLocks noGrp="1"/>
          </p:cNvSpPr>
          <p:nvPr>
            <p:ph type="title"/>
          </p:nvPr>
        </p:nvSpPr>
        <p:spPr>
          <a:xfrm>
            <a:off x="0" y="0"/>
            <a:ext cx="9144000" cy="1017600"/>
          </a:xfrm>
          <a:prstGeom prst="rect">
            <a:avLst/>
          </a:prstGeom>
          <a:solidFill>
            <a:srgbClr val="BB2E29"/>
          </a:solidFill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it"/>
              <a:t>	</a:t>
            </a:r>
            <a:r>
              <a:rPr lang="it" sz="3355">
                <a:solidFill>
                  <a:schemeClr val="lt1"/>
                </a:solidFill>
              </a:rPr>
              <a:t>Semantic-NeRF</a:t>
            </a:r>
            <a:endParaRPr sz="3355">
              <a:solidFill>
                <a:schemeClr val="lt1"/>
              </a:solidFill>
            </a:endParaRPr>
          </a:p>
        </p:txBody>
      </p:sp>
      <p:sp>
        <p:nvSpPr>
          <p:cNvPr id="140" name="Google Shape;140;p2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2" name="novel_views">
            <a:hlinkClick r:id="" action="ppaction://media"/>
            <a:extLst>
              <a:ext uri="{FF2B5EF4-FFF2-40B4-BE49-F238E27FC236}">
                <a16:creationId xmlns:a16="http://schemas.microsoft.com/office/drawing/2014/main" id="{0C546478-ED80-376E-C1BB-D96EB5F457D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1164" y="1375979"/>
            <a:ext cx="3920836" cy="2940627"/>
          </a:xfrm>
          <a:prstGeom prst="rect">
            <a:avLst/>
          </a:prstGeom>
        </p:spPr>
      </p:pic>
      <p:pic>
        <p:nvPicPr>
          <p:cNvPr id="3" name="segmentation">
            <a:hlinkClick r:id="" action="ppaction://media"/>
            <a:extLst>
              <a:ext uri="{FF2B5EF4-FFF2-40B4-BE49-F238E27FC236}">
                <a16:creationId xmlns:a16="http://schemas.microsoft.com/office/drawing/2014/main" id="{1647FD5A-A990-E28F-6325-F777FD31085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571999" y="1375979"/>
            <a:ext cx="3920835" cy="2940626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600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6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477</Words>
  <Application>Microsoft Office PowerPoint</Application>
  <PresentationFormat>Presentazione su schermo (16:9)</PresentationFormat>
  <Paragraphs>52</Paragraphs>
  <Slides>10</Slides>
  <Notes>10</Notes>
  <HiddenSlides>0</HiddenSlides>
  <MMClips>4</MMClips>
  <ScaleCrop>false</ScaleCrop>
  <HeadingPairs>
    <vt:vector size="6" baseType="variant">
      <vt:variant>
        <vt:lpstr>Caratteri utilizzati</vt:lpstr>
      </vt:variant>
      <vt:variant>
        <vt:i4>1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10</vt:i4>
      </vt:variant>
    </vt:vector>
  </HeadingPairs>
  <TitlesOfParts>
    <vt:vector size="12" baseType="lpstr">
      <vt:lpstr>Arial</vt:lpstr>
      <vt:lpstr>Simple Light</vt:lpstr>
      <vt:lpstr> Neural Radiance Field per la ricostruzione e la segmentazione di scene 3D da immagini 2D  Elaborato in: Computer Graphics</vt:lpstr>
      <vt:lpstr> Obiettivi</vt:lpstr>
      <vt:lpstr>  NeRF:Neural Radiance Field (Midenhall2020) )</vt:lpstr>
      <vt:lpstr> NeRF:Neural Radiance Field</vt:lpstr>
      <vt:lpstr>  Semantic-NeRF(Zhi et al.2021)  </vt:lpstr>
      <vt:lpstr>  Semantic-NeRF</vt:lpstr>
      <vt:lpstr>  Dettagli Allenamento Semantic-NeRF</vt:lpstr>
      <vt:lpstr>  Semantic-NeRF</vt:lpstr>
      <vt:lpstr>  Semantic-NeRF</vt:lpstr>
      <vt:lpstr>  Problematiche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Neural Radiance Field per la ricostruzione e la segmentazione di scene 3D da immagini 2D  Elaborato in: Computer Graphics</dc:title>
  <cp:lastModifiedBy>Marco Pesic - marco.pesic@studio.unibo.it</cp:lastModifiedBy>
  <cp:revision>1</cp:revision>
  <dcterms:modified xsi:type="dcterms:W3CDTF">2023-10-18T19:45:29Z</dcterms:modified>
</cp:coreProperties>
</file>